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60" r:id="rId4"/>
    <p:sldId id="258" r:id="rId5"/>
    <p:sldId id="259" r:id="rId6"/>
    <p:sldId id="262" r:id="rId7"/>
    <p:sldId id="263" r:id="rId8"/>
    <p:sldId id="261" r:id="rId9"/>
    <p:sldId id="264" r:id="rId10"/>
    <p:sldId id="266" r:id="rId11"/>
    <p:sldId id="267"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4" autoAdjust="0"/>
    <p:restoredTop sz="94660"/>
  </p:normalViewPr>
  <p:slideViewPr>
    <p:cSldViewPr snapToGrid="0">
      <p:cViewPr varScale="1">
        <p:scale>
          <a:sx n="128" d="100"/>
          <a:sy n="128" d="100"/>
        </p:scale>
        <p:origin x="520" y="17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9331D79-6CD0-4F82-A8F9-9FBB044AAF40}" type="datetimeFigureOut">
              <a:rPr lang="en-US" smtClean="0"/>
              <a:t>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4D47C31-7DBB-4A31-972C-4C690389FD27}"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038991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9331D79-6CD0-4F82-A8F9-9FBB044AAF40}" type="datetimeFigureOut">
              <a:rPr lang="en-US" smtClean="0"/>
              <a:t>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4D47C31-7DBB-4A31-972C-4C690389FD27}" type="slidenum">
              <a:rPr lang="en-US" smtClean="0"/>
              <a:t>‹#›</a:t>
            </a:fld>
            <a:endParaRPr lang="en-US"/>
          </a:p>
        </p:txBody>
      </p:sp>
    </p:spTree>
    <p:extLst>
      <p:ext uri="{BB962C8B-B14F-4D97-AF65-F5344CB8AC3E}">
        <p14:creationId xmlns:p14="http://schemas.microsoft.com/office/powerpoint/2010/main" val="17379731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9331D79-6CD0-4F82-A8F9-9FBB044AAF40}" type="datetimeFigureOut">
              <a:rPr lang="en-US" smtClean="0"/>
              <a:t>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4D47C31-7DBB-4A31-972C-4C690389FD27}" type="slidenum">
              <a:rPr lang="en-US" smtClean="0"/>
              <a:t>‹#›</a:t>
            </a:fld>
            <a:endParaRPr lang="en-US"/>
          </a:p>
        </p:txBody>
      </p:sp>
    </p:spTree>
    <p:extLst>
      <p:ext uri="{BB962C8B-B14F-4D97-AF65-F5344CB8AC3E}">
        <p14:creationId xmlns:p14="http://schemas.microsoft.com/office/powerpoint/2010/main" val="405949415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9331D79-6CD0-4F82-A8F9-9FBB044AAF40}" type="datetimeFigureOut">
              <a:rPr lang="en-US" smtClean="0"/>
              <a:t>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4D47C31-7DBB-4A31-972C-4C690389FD27}" type="slidenum">
              <a:rPr lang="en-US" smtClean="0"/>
              <a:t>‹#›</a:t>
            </a:fld>
            <a:endParaRPr lang="en-US"/>
          </a:p>
        </p:txBody>
      </p:sp>
    </p:spTree>
    <p:extLst>
      <p:ext uri="{BB962C8B-B14F-4D97-AF65-F5344CB8AC3E}">
        <p14:creationId xmlns:p14="http://schemas.microsoft.com/office/powerpoint/2010/main" val="6273949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D9331D79-6CD0-4F82-A8F9-9FBB044AAF40}" type="datetimeFigureOut">
              <a:rPr lang="en-US" smtClean="0"/>
              <a:t>10/20/23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4D47C31-7DBB-4A31-972C-4C690389FD27}" type="slidenum">
              <a:rPr lang="en-US" smtClean="0"/>
              <a:t>‹#›</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584464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9331D79-6CD0-4F82-A8F9-9FBB044AAF40}" type="datetimeFigureOut">
              <a:rPr lang="en-US" smtClean="0"/>
              <a:t>10/20/23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4D47C31-7DBB-4A31-972C-4C690389FD27}" type="slidenum">
              <a:rPr lang="en-US" smtClean="0"/>
              <a:t>‹#›</a:t>
            </a:fld>
            <a:endParaRPr lang="en-US"/>
          </a:p>
        </p:txBody>
      </p:sp>
    </p:spTree>
    <p:extLst>
      <p:ext uri="{BB962C8B-B14F-4D97-AF65-F5344CB8AC3E}">
        <p14:creationId xmlns:p14="http://schemas.microsoft.com/office/powerpoint/2010/main" val="24331316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20" y="2582334"/>
            <a:ext cx="4937760" cy="3378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9331D79-6CD0-4F82-A8F9-9FBB044AAF40}" type="datetimeFigureOut">
              <a:rPr lang="en-US" smtClean="0"/>
              <a:t>10/20/23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64D47C31-7DBB-4A31-972C-4C690389FD27}" type="slidenum">
              <a:rPr lang="en-US" smtClean="0"/>
              <a:t>‹#›</a:t>
            </a:fld>
            <a:endParaRPr lang="en-US"/>
          </a:p>
        </p:txBody>
      </p:sp>
    </p:spTree>
    <p:extLst>
      <p:ext uri="{BB962C8B-B14F-4D97-AF65-F5344CB8AC3E}">
        <p14:creationId xmlns:p14="http://schemas.microsoft.com/office/powerpoint/2010/main" val="42631745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D9331D79-6CD0-4F82-A8F9-9FBB044AAF40}" type="datetimeFigureOut">
              <a:rPr lang="en-US" smtClean="0"/>
              <a:t>10/20/23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64D47C31-7DBB-4A31-972C-4C690389FD27}" type="slidenum">
              <a:rPr lang="en-US" smtClean="0"/>
              <a:t>‹#›</a:t>
            </a:fld>
            <a:endParaRPr lang="en-US"/>
          </a:p>
        </p:txBody>
      </p:sp>
    </p:spTree>
    <p:extLst>
      <p:ext uri="{BB962C8B-B14F-4D97-AF65-F5344CB8AC3E}">
        <p14:creationId xmlns:p14="http://schemas.microsoft.com/office/powerpoint/2010/main" val="15974524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D9331D79-6CD0-4F82-A8F9-9FBB044AAF40}" type="datetimeFigureOut">
              <a:rPr lang="en-US" smtClean="0"/>
              <a:t>10/20/23</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64D47C31-7DBB-4A31-972C-4C690389FD27}" type="slidenum">
              <a:rPr lang="en-US" smtClean="0"/>
              <a:t>‹#›</a:t>
            </a:fld>
            <a:endParaRPr lang="en-US"/>
          </a:p>
        </p:txBody>
      </p:sp>
    </p:spTree>
    <p:extLst>
      <p:ext uri="{BB962C8B-B14F-4D97-AF65-F5344CB8AC3E}">
        <p14:creationId xmlns:p14="http://schemas.microsoft.com/office/powerpoint/2010/main" val="3193903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D9331D79-6CD0-4F82-A8F9-9FBB044AAF40}" type="datetimeFigureOut">
              <a:rPr lang="en-US" smtClean="0"/>
              <a:t>10/20/23</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64D47C31-7DBB-4A31-972C-4C690389FD27}" type="slidenum">
              <a:rPr lang="en-US" smtClean="0"/>
              <a:t>‹#›</a:t>
            </a:fld>
            <a:endParaRPr lang="en-US"/>
          </a:p>
        </p:txBody>
      </p:sp>
    </p:spTree>
    <p:extLst>
      <p:ext uri="{BB962C8B-B14F-4D97-AF65-F5344CB8AC3E}">
        <p14:creationId xmlns:p14="http://schemas.microsoft.com/office/powerpoint/2010/main" val="6158786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D9331D79-6CD0-4F82-A8F9-9FBB044AAF40}" type="datetimeFigureOut">
              <a:rPr lang="en-US" smtClean="0"/>
              <a:t>10/20/23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4D47C31-7DBB-4A31-972C-4C690389FD27}" type="slidenum">
              <a:rPr lang="en-US" smtClean="0"/>
              <a:t>‹#›</a:t>
            </a:fld>
            <a:endParaRPr lang="en-US"/>
          </a:p>
        </p:txBody>
      </p:sp>
    </p:spTree>
    <p:extLst>
      <p:ext uri="{BB962C8B-B14F-4D97-AF65-F5344CB8AC3E}">
        <p14:creationId xmlns:p14="http://schemas.microsoft.com/office/powerpoint/2010/main" val="21975575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D9331D79-6CD0-4F82-A8F9-9FBB044AAF40}" type="datetimeFigureOut">
              <a:rPr lang="en-US" smtClean="0"/>
              <a:t>10/20/23</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64D47C31-7DBB-4A31-972C-4C690389FD27}" type="slidenum">
              <a:rPr lang="en-US" smtClean="0"/>
              <a:t>‹#›</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9177361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39CC68-E28E-407B-2D6A-0599A644DEFF}"/>
              </a:ext>
            </a:extLst>
          </p:cNvPr>
          <p:cNvSpPr>
            <a:spLocks noGrp="1"/>
          </p:cNvSpPr>
          <p:nvPr>
            <p:ph type="ctrTitle"/>
          </p:nvPr>
        </p:nvSpPr>
        <p:spPr/>
        <p:txBody>
          <a:bodyPr/>
          <a:lstStyle/>
          <a:p>
            <a:r>
              <a:rPr lang="en-US" dirty="0"/>
              <a:t>Guardians of the Galaxy RDF Tutorial</a:t>
            </a:r>
          </a:p>
        </p:txBody>
      </p:sp>
      <p:sp>
        <p:nvSpPr>
          <p:cNvPr id="3" name="Subtitle 2">
            <a:extLst>
              <a:ext uri="{FF2B5EF4-FFF2-40B4-BE49-F238E27FC236}">
                <a16:creationId xmlns:a16="http://schemas.microsoft.com/office/drawing/2014/main" id="{BD200F76-6F60-23D2-3606-7284DF73294B}"/>
              </a:ext>
            </a:extLst>
          </p:cNvPr>
          <p:cNvSpPr>
            <a:spLocks noGrp="1"/>
          </p:cNvSpPr>
          <p:nvPr>
            <p:ph type="subTitle" idx="1"/>
          </p:nvPr>
        </p:nvSpPr>
        <p:spPr/>
        <p:txBody>
          <a:bodyPr/>
          <a:lstStyle/>
          <a:p>
            <a:r>
              <a:rPr lang="en-US" dirty="0" err="1"/>
              <a:t>Marshanah</a:t>
            </a:r>
            <a:r>
              <a:rPr lang="en-US" dirty="0"/>
              <a:t> Taylor</a:t>
            </a:r>
          </a:p>
        </p:txBody>
      </p:sp>
    </p:spTree>
    <p:extLst>
      <p:ext uri="{BB962C8B-B14F-4D97-AF65-F5344CB8AC3E}">
        <p14:creationId xmlns:p14="http://schemas.microsoft.com/office/powerpoint/2010/main" val="24599166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4E4490D0-3672-446A-AC12-B4830333BD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a:extLst>
              <a:ext uri="{FF2B5EF4-FFF2-40B4-BE49-F238E27FC236}">
                <a16:creationId xmlns:a16="http://schemas.microsoft.com/office/drawing/2014/main" id="{39CB82C2-DF65-4EC1-8280-F201D50F57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9" name="Straight Connector 18">
            <a:extLst>
              <a:ext uri="{FF2B5EF4-FFF2-40B4-BE49-F238E27FC236}">
                <a16:creationId xmlns:a16="http://schemas.microsoft.com/office/drawing/2014/main" id="{7E1D4427-852B-4B37-8E76-0E9F1810BA2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21" name="Rectangle 20">
            <a:extLst>
              <a:ext uri="{FF2B5EF4-FFF2-40B4-BE49-F238E27FC236}">
                <a16:creationId xmlns:a16="http://schemas.microsoft.com/office/drawing/2014/main" id="{5A1B47C8-47A0-4A88-8830-6DEA3B5DE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984BBFDD-E720-4805-A9C8-129FBBF6DD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7613486" y="0"/>
            <a:ext cx="4584734"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Title 1">
            <a:extLst>
              <a:ext uri="{FF2B5EF4-FFF2-40B4-BE49-F238E27FC236}">
                <a16:creationId xmlns:a16="http://schemas.microsoft.com/office/drawing/2014/main" id="{19A114EE-0FEC-9589-2D2A-E9A771939BB6}"/>
              </a:ext>
            </a:extLst>
          </p:cNvPr>
          <p:cNvSpPr>
            <a:spLocks noGrp="1"/>
          </p:cNvSpPr>
          <p:nvPr>
            <p:ph type="title"/>
          </p:nvPr>
        </p:nvSpPr>
        <p:spPr>
          <a:xfrm>
            <a:off x="7620914" y="2753635"/>
            <a:ext cx="4584734" cy="1350729"/>
          </a:xfrm>
        </p:spPr>
        <p:txBody>
          <a:bodyPr vert="horz" lIns="91440" tIns="45720" rIns="91440" bIns="45720" rtlCol="0" anchor="b">
            <a:normAutofit/>
          </a:bodyPr>
          <a:lstStyle/>
          <a:p>
            <a:pPr algn="ctr"/>
            <a:r>
              <a:rPr lang="en-US" sz="4400" dirty="0">
                <a:solidFill>
                  <a:srgbClr val="FFFFFF"/>
                </a:solidFill>
              </a:rPr>
              <a:t>GOTG RDF Schema</a:t>
            </a:r>
            <a:br>
              <a:rPr lang="en-US" sz="4400" dirty="0">
                <a:solidFill>
                  <a:srgbClr val="FFFFFF"/>
                </a:solidFill>
              </a:rPr>
            </a:br>
            <a:r>
              <a:rPr lang="en-US" sz="4400" dirty="0">
                <a:solidFill>
                  <a:srgbClr val="FFFFFF"/>
                </a:solidFill>
              </a:rPr>
              <a:t>(Graph Model Pt. 1)</a:t>
            </a:r>
          </a:p>
        </p:txBody>
      </p:sp>
      <p:sp>
        <p:nvSpPr>
          <p:cNvPr id="25" name="Rectangle 24">
            <a:extLst>
              <a:ext uri="{FF2B5EF4-FFF2-40B4-BE49-F238E27FC236}">
                <a16:creationId xmlns:a16="http://schemas.microsoft.com/office/drawing/2014/main" id="{5AC4BE46-4A77-42FE-9D15-065CDB2F84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6906"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3" name="Picture 2" descr="A diagram of a diagram&#10;&#10;Description automatically generated with medium confidence">
            <a:extLst>
              <a:ext uri="{FF2B5EF4-FFF2-40B4-BE49-F238E27FC236}">
                <a16:creationId xmlns:a16="http://schemas.microsoft.com/office/drawing/2014/main" id="{3D436BD0-9CE2-045C-B128-F42A82D5241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1222" y="324959"/>
            <a:ext cx="7194462" cy="6208079"/>
          </a:xfrm>
          <a:prstGeom prst="rect">
            <a:avLst/>
          </a:prstGeom>
        </p:spPr>
      </p:pic>
    </p:spTree>
    <p:extLst>
      <p:ext uri="{BB962C8B-B14F-4D97-AF65-F5344CB8AC3E}">
        <p14:creationId xmlns:p14="http://schemas.microsoft.com/office/powerpoint/2010/main" val="96466460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4E4490D0-3672-446A-AC12-B4830333BD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a:extLst>
              <a:ext uri="{FF2B5EF4-FFF2-40B4-BE49-F238E27FC236}">
                <a16:creationId xmlns:a16="http://schemas.microsoft.com/office/drawing/2014/main" id="{39CB82C2-DF65-4EC1-8280-F201D50F57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9" name="Straight Connector 18">
            <a:extLst>
              <a:ext uri="{FF2B5EF4-FFF2-40B4-BE49-F238E27FC236}">
                <a16:creationId xmlns:a16="http://schemas.microsoft.com/office/drawing/2014/main" id="{7E1D4427-852B-4B37-8E76-0E9F1810BA2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21" name="Rectangle 20">
            <a:extLst>
              <a:ext uri="{FF2B5EF4-FFF2-40B4-BE49-F238E27FC236}">
                <a16:creationId xmlns:a16="http://schemas.microsoft.com/office/drawing/2014/main" id="{5A1B47C8-47A0-4A88-8830-6DEA3B5DE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984BBFDD-E720-4805-A9C8-129FBBF6DD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7613486" y="0"/>
            <a:ext cx="4584734"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Title 1">
            <a:extLst>
              <a:ext uri="{FF2B5EF4-FFF2-40B4-BE49-F238E27FC236}">
                <a16:creationId xmlns:a16="http://schemas.microsoft.com/office/drawing/2014/main" id="{19A114EE-0FEC-9589-2D2A-E9A771939BB6}"/>
              </a:ext>
            </a:extLst>
          </p:cNvPr>
          <p:cNvSpPr>
            <a:spLocks noGrp="1"/>
          </p:cNvSpPr>
          <p:nvPr>
            <p:ph type="title"/>
          </p:nvPr>
        </p:nvSpPr>
        <p:spPr>
          <a:xfrm>
            <a:off x="7620914" y="2753635"/>
            <a:ext cx="4584734" cy="1350729"/>
          </a:xfrm>
        </p:spPr>
        <p:txBody>
          <a:bodyPr vert="horz" lIns="91440" tIns="45720" rIns="91440" bIns="45720" rtlCol="0" anchor="b">
            <a:normAutofit/>
          </a:bodyPr>
          <a:lstStyle/>
          <a:p>
            <a:pPr algn="ctr"/>
            <a:r>
              <a:rPr lang="en-US" sz="4400" dirty="0">
                <a:solidFill>
                  <a:srgbClr val="FFFFFF"/>
                </a:solidFill>
              </a:rPr>
              <a:t>GOTG RDF Schema</a:t>
            </a:r>
            <a:br>
              <a:rPr lang="en-US" sz="4400" dirty="0">
                <a:solidFill>
                  <a:srgbClr val="FFFFFF"/>
                </a:solidFill>
              </a:rPr>
            </a:br>
            <a:r>
              <a:rPr lang="en-US" sz="4400" dirty="0">
                <a:solidFill>
                  <a:srgbClr val="FFFFFF"/>
                </a:solidFill>
              </a:rPr>
              <a:t>(Graph Model Pt. 2)</a:t>
            </a:r>
          </a:p>
        </p:txBody>
      </p:sp>
      <p:sp>
        <p:nvSpPr>
          <p:cNvPr id="25" name="Rectangle 24">
            <a:extLst>
              <a:ext uri="{FF2B5EF4-FFF2-40B4-BE49-F238E27FC236}">
                <a16:creationId xmlns:a16="http://schemas.microsoft.com/office/drawing/2014/main" id="{5AC4BE46-4A77-42FE-9D15-065CDB2F84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6906"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3" name="Picture 2" descr="A diagram of a tree&#10;&#10;Description automatically generated">
            <a:extLst>
              <a:ext uri="{FF2B5EF4-FFF2-40B4-BE49-F238E27FC236}">
                <a16:creationId xmlns:a16="http://schemas.microsoft.com/office/drawing/2014/main" id="{E4AA3977-C7A9-ABE5-9F89-526E306CCB0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7274" y="459676"/>
            <a:ext cx="7222358" cy="6254877"/>
          </a:xfrm>
          <a:prstGeom prst="rect">
            <a:avLst/>
          </a:prstGeom>
        </p:spPr>
      </p:pic>
    </p:spTree>
    <p:extLst>
      <p:ext uri="{BB962C8B-B14F-4D97-AF65-F5344CB8AC3E}">
        <p14:creationId xmlns:p14="http://schemas.microsoft.com/office/powerpoint/2010/main" val="6130981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086C48-5F40-B629-E069-748B9F055110}"/>
              </a:ext>
            </a:extLst>
          </p:cNvPr>
          <p:cNvSpPr>
            <a:spLocks noGrp="1"/>
          </p:cNvSpPr>
          <p:nvPr>
            <p:ph type="title"/>
          </p:nvPr>
        </p:nvSpPr>
        <p:spPr/>
        <p:txBody>
          <a:bodyPr/>
          <a:lstStyle/>
          <a:p>
            <a:r>
              <a:rPr lang="en-US" dirty="0"/>
              <a:t>Overview</a:t>
            </a:r>
          </a:p>
        </p:txBody>
      </p:sp>
      <p:sp>
        <p:nvSpPr>
          <p:cNvPr id="3" name="Content Placeholder 2">
            <a:extLst>
              <a:ext uri="{FF2B5EF4-FFF2-40B4-BE49-F238E27FC236}">
                <a16:creationId xmlns:a16="http://schemas.microsoft.com/office/drawing/2014/main" id="{CEB4EFC0-78F2-3030-9F1B-5DF61A9BAD7F}"/>
              </a:ext>
            </a:extLst>
          </p:cNvPr>
          <p:cNvSpPr>
            <a:spLocks noGrp="1"/>
          </p:cNvSpPr>
          <p:nvPr>
            <p:ph idx="1"/>
          </p:nvPr>
        </p:nvSpPr>
        <p:spPr/>
        <p:txBody>
          <a:bodyPr>
            <a:normAutofit/>
          </a:bodyPr>
          <a:lstStyle/>
          <a:p>
            <a:r>
              <a:rPr lang="en-US" b="1" dirty="0"/>
              <a:t>Describe the data you are working with – what field/domain does it come from; what is being modeled?</a:t>
            </a:r>
          </a:p>
          <a:p>
            <a:pPr>
              <a:buFont typeface="Wingdings" pitchFamily="2" charset="2"/>
              <a:buChar char="v"/>
            </a:pPr>
            <a:r>
              <a:rPr lang="en-US" dirty="0"/>
              <a:t> Descriptive information about fictional marvel comic book characters. </a:t>
            </a:r>
          </a:p>
          <a:p>
            <a:pPr marL="0" indent="0">
              <a:buNone/>
            </a:pPr>
            <a:r>
              <a:rPr lang="en-US" b="1" dirty="0"/>
              <a:t>What does your document describe or what does your code do?</a:t>
            </a:r>
          </a:p>
          <a:p>
            <a:pPr>
              <a:buFont typeface="Wingdings" pitchFamily="2" charset="2"/>
              <a:buChar char="v"/>
            </a:pPr>
            <a:r>
              <a:rPr lang="en-US" dirty="0"/>
              <a:t> The RDF document describes the Classes and Properties belonging to characters from the Guardians of the Galaxy (GOTG)	 </a:t>
            </a:r>
          </a:p>
          <a:p>
            <a:r>
              <a:rPr lang="en-US" b="1" dirty="0"/>
              <a:t>What makes this interesting? (This can be why it’s interesting to you or a pitch for why it should be interesting to someone else)</a:t>
            </a:r>
          </a:p>
          <a:p>
            <a:pPr>
              <a:buFont typeface="Wingdings" pitchFamily="2" charset="2"/>
              <a:buChar char="v"/>
            </a:pPr>
            <a:r>
              <a:rPr lang="en-US" dirty="0"/>
              <a:t> It details origin/background information that fans of the movies may not have known about their favorite characters, especially if they do not follow the comics. </a:t>
            </a:r>
          </a:p>
        </p:txBody>
      </p:sp>
    </p:spTree>
    <p:extLst>
      <p:ext uri="{BB962C8B-B14F-4D97-AF65-F5344CB8AC3E}">
        <p14:creationId xmlns:p14="http://schemas.microsoft.com/office/powerpoint/2010/main" val="36103905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63" name="Rectangle 62">
            <a:extLst>
              <a:ext uri="{FF2B5EF4-FFF2-40B4-BE49-F238E27FC236}">
                <a16:creationId xmlns:a16="http://schemas.microsoft.com/office/drawing/2014/main" id="{4CFCD50F-4BF3-4733-BD42-5567080A70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1" cy="633431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0E2573F-1970-32D7-E400-CA9C6AB71906}"/>
              </a:ext>
            </a:extLst>
          </p:cNvPr>
          <p:cNvSpPr>
            <a:spLocks noGrp="1"/>
          </p:cNvSpPr>
          <p:nvPr>
            <p:ph type="title"/>
          </p:nvPr>
        </p:nvSpPr>
        <p:spPr>
          <a:xfrm>
            <a:off x="6728459" y="634946"/>
            <a:ext cx="5337645" cy="1450757"/>
          </a:xfrm>
        </p:spPr>
        <p:txBody>
          <a:bodyPr vert="horz" lIns="91440" tIns="45720" rIns="91440" bIns="45720" rtlCol="0" anchor="b">
            <a:normAutofit/>
          </a:bodyPr>
          <a:lstStyle/>
          <a:p>
            <a:pPr algn="ctr"/>
            <a:r>
              <a:rPr lang="en-US" dirty="0"/>
              <a:t>GOTG RDF </a:t>
            </a:r>
            <a:br>
              <a:rPr lang="en-US" dirty="0"/>
            </a:br>
            <a:r>
              <a:rPr lang="en-US" dirty="0"/>
              <a:t>(Original Document)</a:t>
            </a:r>
          </a:p>
        </p:txBody>
      </p:sp>
      <p:sp>
        <p:nvSpPr>
          <p:cNvPr id="64" name="Rectangle 63">
            <a:extLst>
              <a:ext uri="{FF2B5EF4-FFF2-40B4-BE49-F238E27FC236}">
                <a16:creationId xmlns:a16="http://schemas.microsoft.com/office/drawing/2014/main" id="{97C2466A-2320-4205-BDC2-056CD8BC2C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733" y="321733"/>
            <a:ext cx="3057906" cy="3408237"/>
          </a:xfrm>
          <a:prstGeom prst="rect">
            <a:avLst/>
          </a:prstGeom>
          <a:solidFill>
            <a:srgbClr val="FFFFFF"/>
          </a:solidFill>
          <a:ln w="63500">
            <a:solidFill>
              <a:schemeClr val="accent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a:extLst>
              <a:ext uri="{FF2B5EF4-FFF2-40B4-BE49-F238E27FC236}">
                <a16:creationId xmlns:a16="http://schemas.microsoft.com/office/drawing/2014/main" id="{C24F77B6-3AFC-4981-A39A-15994073E1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12061" y="321733"/>
            <a:ext cx="2583939" cy="195525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6" name="Straight Connector 65">
            <a:extLst>
              <a:ext uri="{FF2B5EF4-FFF2-40B4-BE49-F238E27FC236}">
                <a16:creationId xmlns:a16="http://schemas.microsoft.com/office/drawing/2014/main" id="{E622A300-A12E-4C3D-A574-71AFFA8F2B5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840096" y="2085703"/>
            <a:ext cx="4114800" cy="0"/>
          </a:xfrm>
          <a:prstGeom prst="line">
            <a:avLst/>
          </a:prstGeom>
          <a:ln w="6350">
            <a:solidFill>
              <a:schemeClr val="tx1">
                <a:lumMod val="50000"/>
                <a:lumOff val="50000"/>
                <a:alpha val="90000"/>
              </a:schemeClr>
            </a:solidFill>
          </a:ln>
        </p:spPr>
        <p:style>
          <a:lnRef idx="1">
            <a:schemeClr val="accent1"/>
          </a:lnRef>
          <a:fillRef idx="0">
            <a:schemeClr val="accent1"/>
          </a:fillRef>
          <a:effectRef idx="0">
            <a:schemeClr val="accent1"/>
          </a:effectRef>
          <a:fontRef idx="minor">
            <a:schemeClr val="tx1"/>
          </a:fontRef>
        </p:style>
      </p:cxnSp>
      <p:sp>
        <p:nvSpPr>
          <p:cNvPr id="49" name="Rectangle 48">
            <a:extLst>
              <a:ext uri="{FF2B5EF4-FFF2-40B4-BE49-F238E27FC236}">
                <a16:creationId xmlns:a16="http://schemas.microsoft.com/office/drawing/2014/main" id="{B7D21A87-2874-4438-84BA-E02F7C6327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733" y="3879167"/>
            <a:ext cx="3057906" cy="2135564"/>
          </a:xfrm>
          <a:prstGeom prst="rect">
            <a:avLst/>
          </a:prstGeom>
          <a:solidFill>
            <a:schemeClr val="bg2">
              <a:lumMod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0B0A69F5-520C-404C-9614-071AAE1387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28588" y="2451014"/>
            <a:ext cx="2567411" cy="3532765"/>
          </a:xfrm>
          <a:prstGeom prst="rect">
            <a:avLst/>
          </a:prstGeom>
          <a:solidFill>
            <a:srgbClr val="FFFFFF"/>
          </a:solidFill>
          <a:ln w="63500">
            <a:solidFill>
              <a:schemeClr val="accent1"/>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A610FECE-75F9-6E4F-345D-33EF278C229E}"/>
              </a:ext>
            </a:extLst>
          </p:cNvPr>
          <p:cNvSpPr txBox="1"/>
          <p:nvPr/>
        </p:nvSpPr>
        <p:spPr>
          <a:xfrm>
            <a:off x="6728459" y="2313599"/>
            <a:ext cx="4989776" cy="3670180"/>
          </a:xfrm>
          <a:prstGeom prst="rect">
            <a:avLst/>
          </a:prstGeom>
        </p:spPr>
        <p:txBody>
          <a:bodyPr vert="horz" lIns="0" tIns="45720" rIns="0" bIns="45720" rtlCol="0">
            <a:normAutofit/>
          </a:bodyPr>
          <a:lstStyle/>
          <a:p>
            <a:pPr marL="285750" indent="-285750" defTabSz="914400">
              <a:spcAft>
                <a:spcPts val="600"/>
              </a:spcAft>
              <a:buClr>
                <a:schemeClr val="accent1"/>
              </a:buClr>
              <a:buFont typeface="Calibri" panose="020F0502020204030204" pitchFamily="34" charset="0"/>
              <a:buChar char="v"/>
            </a:pPr>
            <a:r>
              <a:rPr lang="en-US" dirty="0">
                <a:solidFill>
                  <a:schemeClr val="tx1">
                    <a:lumMod val="75000"/>
                    <a:lumOff val="25000"/>
                  </a:schemeClr>
                </a:solidFill>
              </a:rPr>
              <a:t>Describes 7 Guardians (instances): Quill, Gamora, Drax, Mantis, Nebula, Rocket, and Groot.</a:t>
            </a:r>
          </a:p>
          <a:p>
            <a:pPr marL="285750" indent="-285750" defTabSz="914400">
              <a:spcAft>
                <a:spcPts val="600"/>
              </a:spcAft>
              <a:buClr>
                <a:schemeClr val="accent1"/>
              </a:buClr>
              <a:buFont typeface="Calibri" panose="020F0502020204030204" pitchFamily="34" charset="0"/>
              <a:buChar char="v"/>
            </a:pPr>
            <a:r>
              <a:rPr lang="en-US" dirty="0">
                <a:solidFill>
                  <a:schemeClr val="tx1">
                    <a:lumMod val="75000"/>
                    <a:lumOff val="25000"/>
                  </a:schemeClr>
                </a:solidFill>
              </a:rPr>
              <a:t>Each Guardian has been assigned one of 4 Classes: Human, Alien, Animal, or Plant.</a:t>
            </a:r>
          </a:p>
          <a:p>
            <a:pPr marL="285750" indent="-285750" defTabSz="914400">
              <a:spcAft>
                <a:spcPts val="600"/>
              </a:spcAft>
              <a:buClr>
                <a:schemeClr val="accent1"/>
              </a:buClr>
              <a:buFont typeface="Calibri" panose="020F0502020204030204" pitchFamily="34" charset="0"/>
              <a:buChar char="v"/>
            </a:pPr>
            <a:r>
              <a:rPr lang="en-US" dirty="0">
                <a:solidFill>
                  <a:schemeClr val="tx1">
                    <a:lumMod val="75000"/>
                    <a:lumOff val="25000"/>
                  </a:schemeClr>
                </a:solidFill>
              </a:rPr>
              <a:t>Each Guardian has also been assigned at least 9 or 10 descriptive Properties: name, alias, age, gender, birthplace, species, abilities, bounty, role, occupation, and catchphrase.</a:t>
            </a:r>
          </a:p>
          <a:p>
            <a:pPr marL="285750" indent="-285750" defTabSz="914400">
              <a:lnSpc>
                <a:spcPct val="90000"/>
              </a:lnSpc>
              <a:spcAft>
                <a:spcPts val="600"/>
              </a:spcAft>
              <a:buClr>
                <a:schemeClr val="accent1"/>
              </a:buClr>
              <a:buFont typeface="Calibri" panose="020F0502020204030204" pitchFamily="34" charset="0"/>
              <a:buChar char="v"/>
            </a:pPr>
            <a:endParaRPr lang="en-US" dirty="0">
              <a:solidFill>
                <a:schemeClr val="tx1">
                  <a:lumMod val="75000"/>
                  <a:lumOff val="25000"/>
                </a:schemeClr>
              </a:solidFill>
            </a:endParaRPr>
          </a:p>
          <a:p>
            <a:pPr marL="285750" indent="-285750" defTabSz="914400">
              <a:lnSpc>
                <a:spcPct val="90000"/>
              </a:lnSpc>
              <a:spcAft>
                <a:spcPts val="600"/>
              </a:spcAft>
              <a:buClr>
                <a:schemeClr val="accent1"/>
              </a:buClr>
              <a:buFont typeface="Calibri" panose="020F0502020204030204" pitchFamily="34" charset="0"/>
              <a:buChar char="v"/>
            </a:pPr>
            <a:endParaRPr lang="en-US" dirty="0">
              <a:solidFill>
                <a:schemeClr val="tx1">
                  <a:lumMod val="75000"/>
                  <a:lumOff val="25000"/>
                </a:schemeClr>
              </a:solidFill>
            </a:endParaRPr>
          </a:p>
        </p:txBody>
      </p:sp>
      <p:sp>
        <p:nvSpPr>
          <p:cNvPr id="53" name="Rectangle 52">
            <a:extLst>
              <a:ext uri="{FF2B5EF4-FFF2-40B4-BE49-F238E27FC236}">
                <a16:creationId xmlns:a16="http://schemas.microsoft.com/office/drawing/2014/main" id="{54D683B1-E7B7-4AF5-8BF1-00757F13FBE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5" name="Rectangle 54">
            <a:extLst>
              <a:ext uri="{FF2B5EF4-FFF2-40B4-BE49-F238E27FC236}">
                <a16:creationId xmlns:a16="http://schemas.microsoft.com/office/drawing/2014/main" id="{7B07ECB0-AC96-4F4F-AB0C-44EA1353CE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4" name="Picture 3">
            <a:extLst>
              <a:ext uri="{FF2B5EF4-FFF2-40B4-BE49-F238E27FC236}">
                <a16:creationId xmlns:a16="http://schemas.microsoft.com/office/drawing/2014/main" id="{508D38D2-74C9-E1CB-B8E5-215552C3FBA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66221" y="375195"/>
            <a:ext cx="1063789" cy="3301312"/>
          </a:xfrm>
          <a:prstGeom prst="rect">
            <a:avLst/>
          </a:prstGeom>
        </p:spPr>
      </p:pic>
      <p:pic>
        <p:nvPicPr>
          <p:cNvPr id="6" name="Picture 5" descr="A screen shot of a computer code&#10;&#10;Description automatically generated">
            <a:extLst>
              <a:ext uri="{FF2B5EF4-FFF2-40B4-BE49-F238E27FC236}">
                <a16:creationId xmlns:a16="http://schemas.microsoft.com/office/drawing/2014/main" id="{86F62EC4-4750-C5FB-6812-6488D051D34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004420" y="2515627"/>
            <a:ext cx="1599219" cy="3429000"/>
          </a:xfrm>
          <a:prstGeom prst="rect">
            <a:avLst/>
          </a:prstGeom>
        </p:spPr>
      </p:pic>
    </p:spTree>
    <p:extLst>
      <p:ext uri="{BB962C8B-B14F-4D97-AF65-F5344CB8AC3E}">
        <p14:creationId xmlns:p14="http://schemas.microsoft.com/office/powerpoint/2010/main" val="7117877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7" name="Rectangle 126">
            <a:extLst>
              <a:ext uri="{FF2B5EF4-FFF2-40B4-BE49-F238E27FC236}">
                <a16:creationId xmlns:a16="http://schemas.microsoft.com/office/drawing/2014/main" id="{BB2B8762-61F0-4F1B-9364-D633EE9D6A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8" name="Rectangle 127">
            <a:extLst>
              <a:ext uri="{FF2B5EF4-FFF2-40B4-BE49-F238E27FC236}">
                <a16:creationId xmlns:a16="http://schemas.microsoft.com/office/drawing/2014/main" id="{E97675C8-1328-460C-9EBF-6B446B67EA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29" name="Straight Connector 128">
            <a:extLst>
              <a:ext uri="{FF2B5EF4-FFF2-40B4-BE49-F238E27FC236}">
                <a16:creationId xmlns:a16="http://schemas.microsoft.com/office/drawing/2014/main" id="{514EE78B-AF71-4195-A01B-F1165D9233B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130" name="Rectangle 129">
            <a:extLst>
              <a:ext uri="{FF2B5EF4-FFF2-40B4-BE49-F238E27FC236}">
                <a16:creationId xmlns:a16="http://schemas.microsoft.com/office/drawing/2014/main" id="{7FBFF947-0568-41C8-9D1F-B98750138E8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a:p>
        </p:txBody>
      </p:sp>
      <p:sp>
        <p:nvSpPr>
          <p:cNvPr id="131" name="Rectangle 130">
            <a:extLst>
              <a:ext uri="{FF2B5EF4-FFF2-40B4-BE49-F238E27FC236}">
                <a16:creationId xmlns:a16="http://schemas.microsoft.com/office/drawing/2014/main" id="{3B146F29-E510-4DB4-B56B-1A8766645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75816"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2" name="Rectangle 131">
            <a:extLst>
              <a:ext uri="{FF2B5EF4-FFF2-40B4-BE49-F238E27FC236}">
                <a16:creationId xmlns:a16="http://schemas.microsoft.com/office/drawing/2014/main" id="{43FDA1FA-3541-46E6-83FF-BDDA692BBA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5339824" y="0"/>
            <a:ext cx="6858396"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Title 1">
            <a:extLst>
              <a:ext uri="{FF2B5EF4-FFF2-40B4-BE49-F238E27FC236}">
                <a16:creationId xmlns:a16="http://schemas.microsoft.com/office/drawing/2014/main" id="{35EE6F2E-94D6-AD44-22DB-B16F3C09CC43}"/>
              </a:ext>
            </a:extLst>
          </p:cNvPr>
          <p:cNvSpPr>
            <a:spLocks noGrp="1"/>
          </p:cNvSpPr>
          <p:nvPr>
            <p:ph type="title"/>
          </p:nvPr>
        </p:nvSpPr>
        <p:spPr>
          <a:xfrm>
            <a:off x="5819715" y="777240"/>
            <a:ext cx="6227496" cy="3566160"/>
          </a:xfrm>
        </p:spPr>
        <p:txBody>
          <a:bodyPr vert="horz" lIns="91440" tIns="45720" rIns="91440" bIns="45720" rtlCol="0" anchor="b">
            <a:normAutofit/>
          </a:bodyPr>
          <a:lstStyle/>
          <a:p>
            <a:r>
              <a:rPr lang="en-US" sz="6200" dirty="0">
                <a:solidFill>
                  <a:srgbClr val="FFFFFF"/>
                </a:solidFill>
              </a:rPr>
              <a:t>GOTG RDF (Generated Triples w/ Validation)</a:t>
            </a:r>
          </a:p>
        </p:txBody>
      </p:sp>
      <p:pic>
        <p:nvPicPr>
          <p:cNvPr id="7" name="Picture 6" descr="A screenshot of a computer&#10;&#10;Description automatically generated">
            <a:extLst>
              <a:ext uri="{FF2B5EF4-FFF2-40B4-BE49-F238E27FC236}">
                <a16:creationId xmlns:a16="http://schemas.microsoft.com/office/drawing/2014/main" id="{646122CE-3F38-BA4C-2F28-01D4621EB05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66355" y="59591"/>
            <a:ext cx="2943106" cy="3622286"/>
          </a:xfrm>
          <a:prstGeom prst="rect">
            <a:avLst/>
          </a:prstGeom>
          <a:ln w="38100">
            <a:solidFill>
              <a:srgbClr val="002060"/>
            </a:solidFill>
          </a:ln>
        </p:spPr>
      </p:pic>
      <p:pic>
        <p:nvPicPr>
          <p:cNvPr id="10" name="Picture 9" descr="A screenshot of a computer&#10;&#10;Description automatically generated">
            <a:extLst>
              <a:ext uri="{FF2B5EF4-FFF2-40B4-BE49-F238E27FC236}">
                <a16:creationId xmlns:a16="http://schemas.microsoft.com/office/drawing/2014/main" id="{C75C8F32-B119-F8B2-65E0-C1CC1B2EE41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28041" y="3804568"/>
            <a:ext cx="3283742" cy="2930741"/>
          </a:xfrm>
          <a:prstGeom prst="rect">
            <a:avLst/>
          </a:prstGeom>
          <a:ln w="38100">
            <a:solidFill>
              <a:srgbClr val="002060"/>
            </a:solidFill>
          </a:ln>
        </p:spPr>
      </p:pic>
      <p:cxnSp>
        <p:nvCxnSpPr>
          <p:cNvPr id="133" name="Straight Connector 132">
            <a:extLst>
              <a:ext uri="{FF2B5EF4-FFF2-40B4-BE49-F238E27FC236}">
                <a16:creationId xmlns:a16="http://schemas.microsoft.com/office/drawing/2014/main" id="{1E6A7830-4B1A-416E-8782-4D0DC1F2929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961343" y="4343400"/>
            <a:ext cx="5202616" cy="0"/>
          </a:xfrm>
          <a:prstGeom prst="line">
            <a:avLst/>
          </a:prstGeom>
          <a:ln w="6350">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1704664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4E4490D0-3672-446A-AC12-B4830333BD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a:extLst>
              <a:ext uri="{FF2B5EF4-FFF2-40B4-BE49-F238E27FC236}">
                <a16:creationId xmlns:a16="http://schemas.microsoft.com/office/drawing/2014/main" id="{39CB82C2-DF65-4EC1-8280-F201D50F57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9" name="Straight Connector 18">
            <a:extLst>
              <a:ext uri="{FF2B5EF4-FFF2-40B4-BE49-F238E27FC236}">
                <a16:creationId xmlns:a16="http://schemas.microsoft.com/office/drawing/2014/main" id="{7E1D4427-852B-4B37-8E76-0E9F1810BA2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21" name="Rectangle 20">
            <a:extLst>
              <a:ext uri="{FF2B5EF4-FFF2-40B4-BE49-F238E27FC236}">
                <a16:creationId xmlns:a16="http://schemas.microsoft.com/office/drawing/2014/main" id="{5A1B47C8-47A0-4A88-8830-6DEA3B5DE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984BBFDD-E720-4805-A9C8-129FBBF6DD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7613486" y="0"/>
            <a:ext cx="4584734"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Title 1">
            <a:extLst>
              <a:ext uri="{FF2B5EF4-FFF2-40B4-BE49-F238E27FC236}">
                <a16:creationId xmlns:a16="http://schemas.microsoft.com/office/drawing/2014/main" id="{19A114EE-0FEC-9589-2D2A-E9A771939BB6}"/>
              </a:ext>
            </a:extLst>
          </p:cNvPr>
          <p:cNvSpPr>
            <a:spLocks noGrp="1"/>
          </p:cNvSpPr>
          <p:nvPr>
            <p:ph type="title"/>
          </p:nvPr>
        </p:nvSpPr>
        <p:spPr>
          <a:xfrm>
            <a:off x="7677494" y="2760440"/>
            <a:ext cx="4584734" cy="1337119"/>
          </a:xfrm>
        </p:spPr>
        <p:txBody>
          <a:bodyPr vert="horz" lIns="91440" tIns="45720" rIns="91440" bIns="45720" rtlCol="0" anchor="b">
            <a:normAutofit/>
          </a:bodyPr>
          <a:lstStyle/>
          <a:p>
            <a:pPr algn="ctr"/>
            <a:r>
              <a:rPr lang="en-US" sz="4400" dirty="0">
                <a:solidFill>
                  <a:srgbClr val="FFFFFF"/>
                </a:solidFill>
              </a:rPr>
              <a:t>GOTG RDF</a:t>
            </a:r>
            <a:br>
              <a:rPr lang="en-US" sz="4400" dirty="0">
                <a:solidFill>
                  <a:srgbClr val="FFFFFF"/>
                </a:solidFill>
              </a:rPr>
            </a:br>
            <a:r>
              <a:rPr lang="en-US" sz="4400" dirty="0">
                <a:solidFill>
                  <a:srgbClr val="FFFFFF"/>
                </a:solidFill>
              </a:rPr>
              <a:t>(Graph Model Pt. 1)</a:t>
            </a:r>
          </a:p>
        </p:txBody>
      </p:sp>
      <p:sp>
        <p:nvSpPr>
          <p:cNvPr id="25" name="Rectangle 24">
            <a:extLst>
              <a:ext uri="{FF2B5EF4-FFF2-40B4-BE49-F238E27FC236}">
                <a16:creationId xmlns:a16="http://schemas.microsoft.com/office/drawing/2014/main" id="{5AC4BE46-4A77-42FE-9D15-065CDB2F84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6906"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3" name="Picture 2" descr="A screenshot of a diagram&#10;&#10;Description automatically generated">
            <a:extLst>
              <a:ext uri="{FF2B5EF4-FFF2-40B4-BE49-F238E27FC236}">
                <a16:creationId xmlns:a16="http://schemas.microsoft.com/office/drawing/2014/main" id="{2537885C-60FC-6AE4-B1D6-97E8D4F0058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0006" y="-1"/>
            <a:ext cx="7196895" cy="6858000"/>
          </a:xfrm>
          <a:prstGeom prst="rect">
            <a:avLst/>
          </a:prstGeom>
        </p:spPr>
      </p:pic>
    </p:spTree>
    <p:extLst>
      <p:ext uri="{BB962C8B-B14F-4D97-AF65-F5344CB8AC3E}">
        <p14:creationId xmlns:p14="http://schemas.microsoft.com/office/powerpoint/2010/main" val="12771437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4E4490D0-3672-446A-AC12-B4830333BD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a:extLst>
              <a:ext uri="{FF2B5EF4-FFF2-40B4-BE49-F238E27FC236}">
                <a16:creationId xmlns:a16="http://schemas.microsoft.com/office/drawing/2014/main" id="{39CB82C2-DF65-4EC1-8280-F201D50F57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9" name="Straight Connector 18">
            <a:extLst>
              <a:ext uri="{FF2B5EF4-FFF2-40B4-BE49-F238E27FC236}">
                <a16:creationId xmlns:a16="http://schemas.microsoft.com/office/drawing/2014/main" id="{7E1D4427-852B-4B37-8E76-0E9F1810BA2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21" name="Rectangle 20">
            <a:extLst>
              <a:ext uri="{FF2B5EF4-FFF2-40B4-BE49-F238E27FC236}">
                <a16:creationId xmlns:a16="http://schemas.microsoft.com/office/drawing/2014/main" id="{5A1B47C8-47A0-4A88-8830-6DEA3B5DE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984BBFDD-E720-4805-A9C8-129FBBF6DD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7613486" y="0"/>
            <a:ext cx="4584734"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Title 1">
            <a:extLst>
              <a:ext uri="{FF2B5EF4-FFF2-40B4-BE49-F238E27FC236}">
                <a16:creationId xmlns:a16="http://schemas.microsoft.com/office/drawing/2014/main" id="{19A114EE-0FEC-9589-2D2A-E9A771939BB6}"/>
              </a:ext>
            </a:extLst>
          </p:cNvPr>
          <p:cNvSpPr>
            <a:spLocks noGrp="1"/>
          </p:cNvSpPr>
          <p:nvPr>
            <p:ph type="title"/>
          </p:nvPr>
        </p:nvSpPr>
        <p:spPr>
          <a:xfrm>
            <a:off x="7630207" y="2760440"/>
            <a:ext cx="4584734" cy="1337119"/>
          </a:xfrm>
        </p:spPr>
        <p:txBody>
          <a:bodyPr vert="horz" lIns="91440" tIns="45720" rIns="91440" bIns="45720" rtlCol="0" anchor="b">
            <a:normAutofit/>
          </a:bodyPr>
          <a:lstStyle/>
          <a:p>
            <a:pPr algn="ctr"/>
            <a:r>
              <a:rPr lang="en-US" sz="4400" dirty="0">
                <a:solidFill>
                  <a:srgbClr val="FFFFFF"/>
                </a:solidFill>
              </a:rPr>
              <a:t>GOTG RDF</a:t>
            </a:r>
            <a:br>
              <a:rPr lang="en-US" sz="4400" dirty="0">
                <a:solidFill>
                  <a:srgbClr val="FFFFFF"/>
                </a:solidFill>
              </a:rPr>
            </a:br>
            <a:r>
              <a:rPr lang="en-US" sz="4400" dirty="0">
                <a:solidFill>
                  <a:srgbClr val="FFFFFF"/>
                </a:solidFill>
              </a:rPr>
              <a:t>(Graph Model Pt. 2)</a:t>
            </a:r>
          </a:p>
        </p:txBody>
      </p:sp>
      <p:sp>
        <p:nvSpPr>
          <p:cNvPr id="25" name="Rectangle 24">
            <a:extLst>
              <a:ext uri="{FF2B5EF4-FFF2-40B4-BE49-F238E27FC236}">
                <a16:creationId xmlns:a16="http://schemas.microsoft.com/office/drawing/2014/main" id="{5AC4BE46-4A77-42FE-9D15-065CDB2F84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6906"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4" name="Picture 3" descr="A diagram of a diagram&#10;&#10;Description automatically generated with medium confidence">
            <a:extLst>
              <a:ext uri="{FF2B5EF4-FFF2-40B4-BE49-F238E27FC236}">
                <a16:creationId xmlns:a16="http://schemas.microsoft.com/office/drawing/2014/main" id="{8FACE253-53CD-C6B4-47AB-5514DAF4FB5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93" y="0"/>
            <a:ext cx="7559806" cy="6858000"/>
          </a:xfrm>
          <a:prstGeom prst="rect">
            <a:avLst/>
          </a:prstGeom>
        </p:spPr>
      </p:pic>
    </p:spTree>
    <p:extLst>
      <p:ext uri="{BB962C8B-B14F-4D97-AF65-F5344CB8AC3E}">
        <p14:creationId xmlns:p14="http://schemas.microsoft.com/office/powerpoint/2010/main" val="341742943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4E4490D0-3672-446A-AC12-B4830333BD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angle 16">
            <a:extLst>
              <a:ext uri="{FF2B5EF4-FFF2-40B4-BE49-F238E27FC236}">
                <a16:creationId xmlns:a16="http://schemas.microsoft.com/office/drawing/2014/main" id="{39CB82C2-DF65-4EC1-8280-F201D50F57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9" name="Straight Connector 18">
            <a:extLst>
              <a:ext uri="{FF2B5EF4-FFF2-40B4-BE49-F238E27FC236}">
                <a16:creationId xmlns:a16="http://schemas.microsoft.com/office/drawing/2014/main" id="{7E1D4427-852B-4B37-8E76-0E9F1810BA2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21" name="Rectangle 20">
            <a:extLst>
              <a:ext uri="{FF2B5EF4-FFF2-40B4-BE49-F238E27FC236}">
                <a16:creationId xmlns:a16="http://schemas.microsoft.com/office/drawing/2014/main" id="{5A1B47C8-47A0-4A88-8830-6DEA3B5DE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984BBFDD-E720-4805-A9C8-129FBBF6DD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7613486" y="0"/>
            <a:ext cx="4584734"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Title 1">
            <a:extLst>
              <a:ext uri="{FF2B5EF4-FFF2-40B4-BE49-F238E27FC236}">
                <a16:creationId xmlns:a16="http://schemas.microsoft.com/office/drawing/2014/main" id="{19A114EE-0FEC-9589-2D2A-E9A771939BB6}"/>
              </a:ext>
            </a:extLst>
          </p:cNvPr>
          <p:cNvSpPr>
            <a:spLocks noGrp="1"/>
          </p:cNvSpPr>
          <p:nvPr>
            <p:ph type="title"/>
          </p:nvPr>
        </p:nvSpPr>
        <p:spPr>
          <a:xfrm>
            <a:off x="7620914" y="2753635"/>
            <a:ext cx="4584734" cy="1350729"/>
          </a:xfrm>
        </p:spPr>
        <p:txBody>
          <a:bodyPr vert="horz" lIns="91440" tIns="45720" rIns="91440" bIns="45720" rtlCol="0" anchor="b">
            <a:normAutofit/>
          </a:bodyPr>
          <a:lstStyle/>
          <a:p>
            <a:pPr algn="ctr"/>
            <a:r>
              <a:rPr lang="en-US" sz="4400" dirty="0">
                <a:solidFill>
                  <a:srgbClr val="FFFFFF"/>
                </a:solidFill>
              </a:rPr>
              <a:t>GOTG RDF</a:t>
            </a:r>
            <a:br>
              <a:rPr lang="en-US" sz="4400" dirty="0">
                <a:solidFill>
                  <a:srgbClr val="FFFFFF"/>
                </a:solidFill>
              </a:rPr>
            </a:br>
            <a:r>
              <a:rPr lang="en-US" sz="4400" dirty="0">
                <a:solidFill>
                  <a:srgbClr val="FFFFFF"/>
                </a:solidFill>
              </a:rPr>
              <a:t>(Graph Model Pt. 3)</a:t>
            </a:r>
          </a:p>
        </p:txBody>
      </p:sp>
      <p:sp>
        <p:nvSpPr>
          <p:cNvPr id="25" name="Rectangle 24">
            <a:extLst>
              <a:ext uri="{FF2B5EF4-FFF2-40B4-BE49-F238E27FC236}">
                <a16:creationId xmlns:a16="http://schemas.microsoft.com/office/drawing/2014/main" id="{5AC4BE46-4A77-42FE-9D15-065CDB2F84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6906"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6" name="Picture 5" descr="A diagram of a diagram&#10;&#10;Description automatically generated with medium confidence">
            <a:extLst>
              <a:ext uri="{FF2B5EF4-FFF2-40B4-BE49-F238E27FC236}">
                <a16:creationId xmlns:a16="http://schemas.microsoft.com/office/drawing/2014/main" id="{2828376E-0A44-BE1A-CE34-E18BE8605B0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3113" y="-1"/>
            <a:ext cx="6466544" cy="6858000"/>
          </a:xfrm>
          <a:prstGeom prst="rect">
            <a:avLst/>
          </a:prstGeom>
        </p:spPr>
      </p:pic>
    </p:spTree>
    <p:extLst>
      <p:ext uri="{BB962C8B-B14F-4D97-AF65-F5344CB8AC3E}">
        <p14:creationId xmlns:p14="http://schemas.microsoft.com/office/powerpoint/2010/main" val="34584977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7EE378F3-9642-471B-8215-AA32884221B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6315" cy="6858000"/>
          </a:xfrm>
          <a:prstGeom prst="rect">
            <a:avLst/>
          </a:prstGeom>
          <a:ln>
            <a:noFill/>
          </a:ln>
        </p:spPr>
        <p:style>
          <a:lnRef idx="2">
            <a:schemeClr val="accent6">
              <a:shade val="50000"/>
            </a:schemeClr>
          </a:lnRef>
          <a:fillRef idx="1001">
            <a:schemeClr val="lt1"/>
          </a:fillRef>
          <a:effectRef idx="0">
            <a:schemeClr val="accent6"/>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26405F82-F7FB-4124-AE2B-3D69A007C12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5" y="0"/>
            <a:ext cx="754787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5" name="Title 4">
            <a:extLst>
              <a:ext uri="{FF2B5EF4-FFF2-40B4-BE49-F238E27FC236}">
                <a16:creationId xmlns:a16="http://schemas.microsoft.com/office/drawing/2014/main" id="{A010B393-3CC6-7BA8-EAD1-046CB62FE27A}"/>
              </a:ext>
            </a:extLst>
          </p:cNvPr>
          <p:cNvSpPr>
            <a:spLocks noGrp="1"/>
          </p:cNvSpPr>
          <p:nvPr>
            <p:ph type="title"/>
          </p:nvPr>
        </p:nvSpPr>
        <p:spPr>
          <a:xfrm>
            <a:off x="1495111" y="719425"/>
            <a:ext cx="4557688" cy="1095699"/>
          </a:xfrm>
        </p:spPr>
        <p:txBody>
          <a:bodyPr vert="horz" lIns="91440" tIns="45720" rIns="91440" bIns="45720" rtlCol="0" anchor="b">
            <a:normAutofit fontScale="90000"/>
          </a:bodyPr>
          <a:lstStyle/>
          <a:p>
            <a:pPr algn="ctr"/>
            <a:r>
              <a:rPr lang="en-US" sz="4000" dirty="0">
                <a:solidFill>
                  <a:srgbClr val="FFFFFF"/>
                </a:solidFill>
              </a:rPr>
              <a:t>GOTG RDF Schema </a:t>
            </a:r>
            <a:br>
              <a:rPr lang="en-US" sz="4000" dirty="0">
                <a:solidFill>
                  <a:srgbClr val="FFFFFF"/>
                </a:solidFill>
              </a:rPr>
            </a:br>
            <a:r>
              <a:rPr lang="en-US" sz="4000" dirty="0">
                <a:solidFill>
                  <a:srgbClr val="FFFFFF"/>
                </a:solidFill>
              </a:rPr>
              <a:t>(Original Document)</a:t>
            </a:r>
          </a:p>
        </p:txBody>
      </p:sp>
      <p:sp>
        <p:nvSpPr>
          <p:cNvPr id="12" name="TextBox 11">
            <a:extLst>
              <a:ext uri="{FF2B5EF4-FFF2-40B4-BE49-F238E27FC236}">
                <a16:creationId xmlns:a16="http://schemas.microsoft.com/office/drawing/2014/main" id="{2AA6AC0F-94AB-D58E-9928-4129F161BEE1}"/>
              </a:ext>
            </a:extLst>
          </p:cNvPr>
          <p:cNvSpPr txBox="1"/>
          <p:nvPr/>
        </p:nvSpPr>
        <p:spPr>
          <a:xfrm>
            <a:off x="1097279" y="2236304"/>
            <a:ext cx="6078773" cy="3902271"/>
          </a:xfrm>
          <a:prstGeom prst="rect">
            <a:avLst/>
          </a:prstGeom>
        </p:spPr>
        <p:txBody>
          <a:bodyPr vert="horz" lIns="0" tIns="45720" rIns="0" bIns="45720" rtlCol="0">
            <a:normAutofit lnSpcReduction="10000"/>
          </a:bodyPr>
          <a:lstStyle/>
          <a:p>
            <a:pPr marL="285750" indent="-285750" defTabSz="914400">
              <a:lnSpc>
                <a:spcPct val="90000"/>
              </a:lnSpc>
              <a:spcAft>
                <a:spcPts val="600"/>
              </a:spcAft>
              <a:buClr>
                <a:schemeClr val="accent1"/>
              </a:buClr>
              <a:buFont typeface="Calibri" panose="020F0502020204030204" pitchFamily="34" charset="0"/>
              <a:buChar char="v"/>
            </a:pPr>
            <a:r>
              <a:rPr lang="en-US" dirty="0">
                <a:solidFill>
                  <a:srgbClr val="FFFFFF"/>
                </a:solidFill>
              </a:rPr>
              <a:t>Describes the Type of each Class.</a:t>
            </a:r>
          </a:p>
          <a:p>
            <a:pPr marL="742950" lvl="1" indent="-285750" defTabSz="914400">
              <a:lnSpc>
                <a:spcPct val="90000"/>
              </a:lnSpc>
              <a:spcAft>
                <a:spcPts val="600"/>
              </a:spcAft>
              <a:buClr>
                <a:schemeClr val="accent1"/>
              </a:buClr>
              <a:buFont typeface="Calibri" panose="020F0502020204030204" pitchFamily="34" charset="0"/>
              <a:buChar char="v"/>
            </a:pPr>
            <a:r>
              <a:rPr lang="en-US" dirty="0">
                <a:solidFill>
                  <a:srgbClr val="FFFFFF"/>
                </a:solidFill>
              </a:rPr>
              <a:t>For example, a Guardian may be assigned a Type of Class called “Alien”.</a:t>
            </a:r>
          </a:p>
          <a:p>
            <a:pPr marL="285750" indent="-285750" defTabSz="914400">
              <a:lnSpc>
                <a:spcPct val="90000"/>
              </a:lnSpc>
              <a:spcAft>
                <a:spcPts val="600"/>
              </a:spcAft>
              <a:buClr>
                <a:schemeClr val="accent1"/>
              </a:buClr>
              <a:buFont typeface="Calibri" panose="020F0502020204030204" pitchFamily="34" charset="0"/>
              <a:buChar char="v"/>
            </a:pPr>
            <a:r>
              <a:rPr lang="en-US" dirty="0">
                <a:solidFill>
                  <a:srgbClr val="FFFFFF"/>
                </a:solidFill>
              </a:rPr>
              <a:t>Describes the Domain and Range of each Property.</a:t>
            </a:r>
          </a:p>
          <a:p>
            <a:pPr marL="742950" lvl="1" indent="-285750" defTabSz="914400">
              <a:lnSpc>
                <a:spcPct val="90000"/>
              </a:lnSpc>
              <a:spcAft>
                <a:spcPts val="600"/>
              </a:spcAft>
              <a:buClr>
                <a:schemeClr val="accent1"/>
              </a:buClr>
              <a:buFont typeface="Calibri" panose="020F0502020204030204" pitchFamily="34" charset="0"/>
              <a:buChar char="v"/>
            </a:pPr>
            <a:r>
              <a:rPr lang="en-US" dirty="0">
                <a:solidFill>
                  <a:srgbClr val="FFFFFF"/>
                </a:solidFill>
              </a:rPr>
              <a:t>For example, a Property such as ”Age” has integer as its Range and is logically applicable to all four of the specified Domains referenced. </a:t>
            </a:r>
          </a:p>
          <a:p>
            <a:pPr marL="285750" indent="-285750" defTabSz="914400">
              <a:lnSpc>
                <a:spcPct val="90000"/>
              </a:lnSpc>
              <a:spcAft>
                <a:spcPts val="600"/>
              </a:spcAft>
              <a:buClr>
                <a:schemeClr val="accent1"/>
              </a:buClr>
              <a:buFont typeface="Calibri" panose="020F0502020204030204" pitchFamily="34" charset="0"/>
              <a:buChar char="v"/>
            </a:pPr>
            <a:r>
              <a:rPr lang="en-US" dirty="0">
                <a:solidFill>
                  <a:srgbClr val="FFFFFF"/>
                </a:solidFill>
              </a:rPr>
              <a:t>Describes the Datatype of a Property.</a:t>
            </a:r>
          </a:p>
          <a:p>
            <a:pPr marL="742950" lvl="1" indent="-285750" defTabSz="914400">
              <a:lnSpc>
                <a:spcPct val="90000"/>
              </a:lnSpc>
              <a:spcAft>
                <a:spcPts val="600"/>
              </a:spcAft>
              <a:buClr>
                <a:schemeClr val="accent1"/>
              </a:buClr>
              <a:buFont typeface="Calibri" panose="020F0502020204030204" pitchFamily="34" charset="0"/>
              <a:buChar char="v"/>
            </a:pPr>
            <a:r>
              <a:rPr lang="en-US" dirty="0">
                <a:solidFill>
                  <a:srgbClr val="FFFFFF"/>
                </a:solidFill>
              </a:rPr>
              <a:t>In the Schema document, a Property can be written in either a string or integer format. </a:t>
            </a:r>
          </a:p>
          <a:p>
            <a:pPr marL="1200150" lvl="2" indent="-285750" defTabSz="914400">
              <a:lnSpc>
                <a:spcPct val="90000"/>
              </a:lnSpc>
              <a:spcAft>
                <a:spcPts val="600"/>
              </a:spcAft>
              <a:buClr>
                <a:schemeClr val="accent1"/>
              </a:buClr>
              <a:buFont typeface="Calibri" panose="020F0502020204030204" pitchFamily="34" charset="0"/>
              <a:buChar char="v"/>
            </a:pPr>
            <a:r>
              <a:rPr lang="en-US" dirty="0">
                <a:solidFill>
                  <a:srgbClr val="FFFFFF"/>
                </a:solidFill>
              </a:rPr>
              <a:t>For example, the “I am Groot.” value under the Plant Class Schema used to describe Groot in the accompanying RDF document references the ”catchphrase” Property from the Schema document, so it must be written as a string. </a:t>
            </a:r>
          </a:p>
        </p:txBody>
      </p:sp>
      <p:sp>
        <p:nvSpPr>
          <p:cNvPr id="35" name="Rectangle 34">
            <a:extLst>
              <a:ext uri="{FF2B5EF4-FFF2-40B4-BE49-F238E27FC236}">
                <a16:creationId xmlns:a16="http://schemas.microsoft.com/office/drawing/2014/main" id="{AAAE29FD-C3A6-46E4-BF94-132A4C4EE2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47894"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3" name="Picture 2" descr="A page of a computer code&#10;&#10;Description automatically generated">
            <a:extLst>
              <a:ext uri="{FF2B5EF4-FFF2-40B4-BE49-F238E27FC236}">
                <a16:creationId xmlns:a16="http://schemas.microsoft.com/office/drawing/2014/main" id="{F59FD400-B9D6-8BEE-E219-AA79059DF6C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523705" y="0"/>
            <a:ext cx="2750806" cy="6858000"/>
          </a:xfrm>
          <a:prstGeom prst="rect">
            <a:avLst/>
          </a:prstGeom>
        </p:spPr>
      </p:pic>
    </p:spTree>
    <p:extLst>
      <p:ext uri="{BB962C8B-B14F-4D97-AF65-F5344CB8AC3E}">
        <p14:creationId xmlns:p14="http://schemas.microsoft.com/office/powerpoint/2010/main" val="343361419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4E4490D0-3672-446A-AC12-B4830333BDD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4" name="Rectangle 13">
            <a:extLst>
              <a:ext uri="{FF2B5EF4-FFF2-40B4-BE49-F238E27FC236}">
                <a16:creationId xmlns:a16="http://schemas.microsoft.com/office/drawing/2014/main" id="{39CB82C2-DF65-4EC1-8280-F201D50F57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cxnSp>
        <p:nvCxnSpPr>
          <p:cNvPr id="16" name="Straight Connector 15">
            <a:extLst>
              <a:ext uri="{FF2B5EF4-FFF2-40B4-BE49-F238E27FC236}">
                <a16:creationId xmlns:a16="http://schemas.microsoft.com/office/drawing/2014/main" id="{7E1D4427-852B-4B37-8E76-0E9F1810BA2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useBgFill="1">
        <p:nvSpPr>
          <p:cNvPr id="18" name="Rectangle 17">
            <a:extLst>
              <a:ext uri="{FF2B5EF4-FFF2-40B4-BE49-F238E27FC236}">
                <a16:creationId xmlns:a16="http://schemas.microsoft.com/office/drawing/2014/main" id="{5A1B47C8-47A0-4A88-8830-6DEA3B5DE39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984BBFDD-E720-4805-A9C8-129FBBF6DD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7613486" y="0"/>
            <a:ext cx="4584734"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a:extLst>
              <a:ext uri="{FF2B5EF4-FFF2-40B4-BE49-F238E27FC236}">
                <a16:creationId xmlns:a16="http://schemas.microsoft.com/office/drawing/2014/main" id="{6826B529-7C83-2497-3FA8-B2E8CA17D088}"/>
              </a:ext>
            </a:extLst>
          </p:cNvPr>
          <p:cNvSpPr>
            <a:spLocks noGrp="1"/>
          </p:cNvSpPr>
          <p:nvPr>
            <p:ph type="title"/>
          </p:nvPr>
        </p:nvSpPr>
        <p:spPr>
          <a:xfrm>
            <a:off x="7612510" y="2766059"/>
            <a:ext cx="4584734" cy="1325879"/>
          </a:xfrm>
        </p:spPr>
        <p:txBody>
          <a:bodyPr vert="horz" lIns="91440" tIns="45720" rIns="91440" bIns="45720" rtlCol="0" anchor="b">
            <a:normAutofit fontScale="90000"/>
          </a:bodyPr>
          <a:lstStyle/>
          <a:p>
            <a:pPr algn="ctr"/>
            <a:r>
              <a:rPr lang="en-US" sz="4400" dirty="0">
                <a:solidFill>
                  <a:srgbClr val="FFFFFF"/>
                </a:solidFill>
              </a:rPr>
              <a:t>GOTG RDF Schema </a:t>
            </a:r>
            <a:br>
              <a:rPr lang="en-US" sz="4400" dirty="0">
                <a:solidFill>
                  <a:srgbClr val="FFFFFF"/>
                </a:solidFill>
              </a:rPr>
            </a:br>
            <a:r>
              <a:rPr lang="en-US" sz="4400" dirty="0">
                <a:solidFill>
                  <a:srgbClr val="FFFFFF"/>
                </a:solidFill>
              </a:rPr>
              <a:t>(Triples w/ Validation)</a:t>
            </a:r>
          </a:p>
        </p:txBody>
      </p:sp>
      <p:sp>
        <p:nvSpPr>
          <p:cNvPr id="22" name="Rectangle 21">
            <a:extLst>
              <a:ext uri="{FF2B5EF4-FFF2-40B4-BE49-F238E27FC236}">
                <a16:creationId xmlns:a16="http://schemas.microsoft.com/office/drawing/2014/main" id="{5AC4BE46-4A77-42FE-9D15-065CDB2F847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56906"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pic>
        <p:nvPicPr>
          <p:cNvPr id="4" name="Picture 3" descr="A screenshot of a computer&#10;&#10;Description automatically generated">
            <a:extLst>
              <a:ext uri="{FF2B5EF4-FFF2-40B4-BE49-F238E27FC236}">
                <a16:creationId xmlns:a16="http://schemas.microsoft.com/office/drawing/2014/main" id="{FE968DC3-F247-BD94-3402-196ED10ADA1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2481" y="0"/>
            <a:ext cx="6611945" cy="6858000"/>
          </a:xfrm>
          <a:prstGeom prst="rect">
            <a:avLst/>
          </a:prstGeom>
        </p:spPr>
      </p:pic>
    </p:spTree>
    <p:extLst>
      <p:ext uri="{BB962C8B-B14F-4D97-AF65-F5344CB8AC3E}">
        <p14:creationId xmlns:p14="http://schemas.microsoft.com/office/powerpoint/2010/main" val="2751259480"/>
      </p:ext>
    </p:extLst>
  </p:cSld>
  <p:clrMapOvr>
    <a:masterClrMapping/>
  </p:clrMapOvr>
</p:sld>
</file>

<file path=ppt/theme/theme1.xml><?xml version="1.0" encoding="utf-8"?>
<a:theme xmlns:a="http://schemas.openxmlformats.org/drawingml/2006/main" name="Retrospect">
  <a:themeElements>
    <a:clrScheme name="Retrospect">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ct">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Retrospect</Template>
  <TotalTime>2769</TotalTime>
  <Words>425</Words>
  <Application>Microsoft Macintosh PowerPoint</Application>
  <PresentationFormat>Widescreen</PresentationFormat>
  <Paragraphs>28</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Calibri</vt:lpstr>
      <vt:lpstr>Calibri Light</vt:lpstr>
      <vt:lpstr>Wingdings</vt:lpstr>
      <vt:lpstr>Retrospect</vt:lpstr>
      <vt:lpstr>Guardians of the Galaxy RDF Tutorial</vt:lpstr>
      <vt:lpstr>Overview</vt:lpstr>
      <vt:lpstr>GOTG RDF  (Original Document)</vt:lpstr>
      <vt:lpstr>GOTG RDF (Generated Triples w/ Validation)</vt:lpstr>
      <vt:lpstr>GOTG RDF (Graph Model Pt. 1)</vt:lpstr>
      <vt:lpstr>GOTG RDF (Graph Model Pt. 2)</vt:lpstr>
      <vt:lpstr>GOTG RDF (Graph Model Pt. 3)</vt:lpstr>
      <vt:lpstr>GOTG RDF Schema  (Original Document)</vt:lpstr>
      <vt:lpstr>GOTG RDF Schema  (Triples w/ Validation)</vt:lpstr>
      <vt:lpstr>GOTG RDF Schema (Graph Model Pt. 1)</vt:lpstr>
      <vt:lpstr>GOTG RDF Schema (Graph Model Pt. 2)</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Example Assignment</dc:title>
  <dc:creator>Christian Martin</dc:creator>
  <cp:lastModifiedBy>Marshanah Taylor</cp:lastModifiedBy>
  <cp:revision>16</cp:revision>
  <dcterms:created xsi:type="dcterms:W3CDTF">2023-08-27T04:54:25Z</dcterms:created>
  <dcterms:modified xsi:type="dcterms:W3CDTF">2023-10-21T00:50:44Z</dcterms:modified>
</cp:coreProperties>
</file>

<file path=docProps/thumbnail.jpeg>
</file>